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56" d="100"/>
          <a:sy n="56" d="100"/>
        </p:scale>
        <p:origin x="10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8E707C-A54C-42AE-A1DB-5118389F1FB5}" type="datetimeFigureOut">
              <a:rPr lang="en-IN" smtClean="0"/>
              <a:t>08-08-2025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C005E4-D667-413D-94CE-0D19AC9B97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9362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85AFB-B15C-C6F4-B179-DA4FA9246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0851D6-87EB-1AF0-1C11-D0E3101F3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35872-62FC-5E3B-44E7-9005424B1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9AF3B-D9E5-4133-A601-ABA2FE5C3BD8}" type="datetimeFigureOut">
              <a:rPr lang="en-IN" smtClean="0"/>
              <a:t>08-08-2025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C3FB1-678D-A77E-1DD5-01D5DC379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E7CCA-3CAD-FC7F-1341-0EF55AFB0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A2B9-8680-4D05-B460-0343E4A9EF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3596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400">
        <p14:reveal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69147-018E-F954-3191-302B378C5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95C2FC-7057-6B0D-36D7-702D4A044F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3B207A-C573-0191-113D-B5011DA25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9AF3B-D9E5-4133-A601-ABA2FE5C3BD8}" type="datetimeFigureOut">
              <a:rPr lang="en-IN" smtClean="0"/>
              <a:t>08-08-2025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A3DE9-8A14-091D-0EF2-F86AA9733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93744-2159-DBB3-1611-FDEF49695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A2B9-8680-4D05-B460-0343E4A9EF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4574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400">
        <p14:reveal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BAC1A7-0787-A63F-2B63-F83BE1047A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0E7852-6EF3-C050-FC63-9974D24DFF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921F3-D4CB-C916-3296-B92CD29F5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9AF3B-D9E5-4133-A601-ABA2FE5C3BD8}" type="datetimeFigureOut">
              <a:rPr lang="en-IN" smtClean="0"/>
              <a:t>08-08-2025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25BF3-89E8-10B7-F66B-9E8A48728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21A88-DD24-645B-DC08-08D9EF139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A2B9-8680-4D05-B460-0343E4A9EF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8997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400">
        <p14:reveal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044C8-49FD-5061-4E0B-1ABAEF954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63D9F-2579-3145-5CCA-0AEC8AC3E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783C7-50A4-781B-0C71-1C1DAD97A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9AF3B-D9E5-4133-A601-ABA2FE5C3BD8}" type="datetimeFigureOut">
              <a:rPr lang="en-IN" smtClean="0"/>
              <a:t>08-08-2025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91CED-420D-9129-F5B2-DA05953E0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2D8D5-3851-2F6E-B20C-F82CAD07F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A2B9-8680-4D05-B460-0343E4A9EF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2611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400">
        <p14:reveal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6507D-094A-F312-319C-E522A3278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C4344-BD2C-4B22-F257-B22A16D47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4672F-ABDB-1012-0704-2AA765061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9AF3B-D9E5-4133-A601-ABA2FE5C3BD8}" type="datetimeFigureOut">
              <a:rPr lang="en-IN" smtClean="0"/>
              <a:t>08-08-2025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A09A3-DF51-CBED-F9D4-4D0D7E4E3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BE21FB-26DD-9368-0BD2-B5FA7E7A6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A2B9-8680-4D05-B460-0343E4A9EF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7536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400">
        <p14:reveal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AC51A-5AED-BDE9-85C5-CAC745566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32114-AB4E-B61F-955D-AE9BF7E917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A708F2-4B7E-6009-2BF7-51A05174E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EB2D7D-D72D-A736-292B-A4B4EC815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9AF3B-D9E5-4133-A601-ABA2FE5C3BD8}" type="datetimeFigureOut">
              <a:rPr lang="en-IN" smtClean="0"/>
              <a:t>08-08-2025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9937CA-E382-6B86-0493-E2D2271A1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5A9DA9-4250-9F2F-6C39-628925BF9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A2B9-8680-4D05-B460-0343E4A9EF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2582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400">
        <p14:reveal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FA5AC-5F7A-78A6-5B4D-8341B11BE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6BADB0-C7F8-615E-3F95-23A473C3D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3B1C43-C3FD-A936-189E-CBA4AB219A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90F564-80AE-C184-B458-85C872197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B42DFA-53CA-144F-2AA6-5A046999C4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2D4B9B-0006-E666-535C-727D06E0D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9AF3B-D9E5-4133-A601-ABA2FE5C3BD8}" type="datetimeFigureOut">
              <a:rPr lang="en-IN" smtClean="0"/>
              <a:t>08-08-2025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8D15D1-82DD-29B3-5FF7-F8D97D198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B03246-2A4A-0E1B-18F1-F220FCF12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A2B9-8680-4D05-B460-0343E4A9EF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2622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400">
        <p14:reveal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E9064-F910-3EA6-7AB2-8A78374F1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0DAD0A-D122-3ACF-F5C2-0FD255E62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9AF3B-D9E5-4133-A601-ABA2FE5C3BD8}" type="datetimeFigureOut">
              <a:rPr lang="en-IN" smtClean="0"/>
              <a:t>08-08-2025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90328E-5637-F844-B5C9-567B7A9DF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082D2-0013-ADBF-0A66-A7EB1E2E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A2B9-8680-4D05-B460-0343E4A9EF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9973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400">
        <p14:reveal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68C543-FA0C-1FEF-AD97-B75726DC9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9AF3B-D9E5-4133-A601-ABA2FE5C3BD8}" type="datetimeFigureOut">
              <a:rPr lang="en-IN" smtClean="0"/>
              <a:t>08-08-2025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28C031-0FFC-A13B-5EBC-AC72507BC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6EBCC-A08F-2152-4955-FC1A9267E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A2B9-8680-4D05-B460-0343E4A9EF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464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400">
        <p14:reveal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49AEF-8AA5-A7CF-1786-F99E44333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72EB3-91C9-F0AA-0699-2F2686C10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75CFAA-EA89-790A-F8E1-069FD9ECD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F508C7-AB0F-C9D8-4154-F2F0B76B8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9AF3B-D9E5-4133-A601-ABA2FE5C3BD8}" type="datetimeFigureOut">
              <a:rPr lang="en-IN" smtClean="0"/>
              <a:t>08-08-2025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43A313-12A9-0C9A-F357-619B73AD9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EFD0E-5F35-68CD-DEE5-8DE9CAE5E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A2B9-8680-4D05-B460-0343E4A9EF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012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400">
        <p14:reveal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B5665-D9F0-D847-36F7-AECAB40C3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604AE9-3AB6-C62E-6B12-AE1FAA6BCB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084E2-9918-1252-0AF8-63F8DB6568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3CA47A-FCE9-2D9C-9DF9-1EB662EB7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9AF3B-D9E5-4133-A601-ABA2FE5C3BD8}" type="datetimeFigureOut">
              <a:rPr lang="en-IN" smtClean="0"/>
              <a:t>08-08-2025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0B77DA-C6BE-A280-4DCA-A8EEB51EF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7E157-B18F-96F4-73D5-7D49F6477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0A2B9-8680-4D05-B460-0343E4A9EF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5884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400">
        <p14:reveal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3608E2-0C12-9DA3-77B9-AEC386F31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3E13D-4DC6-6DAF-2D31-CB668A53E0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8F6B4-291F-18B2-133B-920149EB07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C9AF3B-D9E5-4133-A601-ABA2FE5C3BD8}" type="datetimeFigureOut">
              <a:rPr lang="en-IN" smtClean="0"/>
              <a:t>08-08-2025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424C5-19B0-A0BD-00AA-8B7FEE88C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7E589-2378-29D9-DFF2-897FE9966A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0A2B9-8680-4D05-B460-0343E4A9EF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4830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400">
        <p14:reveal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ehak-deep-kaur/Credit-Card-Churn-Predic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9DCBA7C5-7D94-5EE6-424B-DA4890B90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006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1F3466-ED1A-25EA-2C0C-E286257104CB}"/>
              </a:ext>
            </a:extLst>
          </p:cNvPr>
          <p:cNvSpPr txBox="1"/>
          <p:nvPr/>
        </p:nvSpPr>
        <p:spPr>
          <a:xfrm>
            <a:off x="4800600" y="2043840"/>
            <a:ext cx="7292340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625"/>
              </a:lnSpc>
            </a:pPr>
            <a:r>
              <a:rPr lang="en-US" sz="3900" b="1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Credit Card Churn Prediction</a:t>
            </a:r>
            <a:endParaRPr lang="en-US" sz="3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D157A0-DD70-1A84-8F63-6F41AA654C13}"/>
              </a:ext>
            </a:extLst>
          </p:cNvPr>
          <p:cNvSpPr txBox="1"/>
          <p:nvPr/>
        </p:nvSpPr>
        <p:spPr>
          <a:xfrm>
            <a:off x="5243513" y="2946810"/>
            <a:ext cx="6097904" cy="690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375"/>
              </a:lnSpc>
            </a:pPr>
            <a:r>
              <a:rPr lang="en-US" sz="18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Predict which customers are likely to stop using their credit cards, enabling proactive retention efforts.</a:t>
            </a:r>
            <a:endParaRPr lang="en-US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FAE90E-56DA-FB28-C010-4EED5AC36B4E}"/>
              </a:ext>
            </a:extLst>
          </p:cNvPr>
          <p:cNvSpPr txBox="1"/>
          <p:nvPr/>
        </p:nvSpPr>
        <p:spPr>
          <a:xfrm>
            <a:off x="8292465" y="4131923"/>
            <a:ext cx="35375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Submitted by: Mehakdeep Kaur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E9E138-223F-BC77-DE32-F60F5A3D87C0}"/>
              </a:ext>
            </a:extLst>
          </p:cNvPr>
          <p:cNvSpPr txBox="1"/>
          <p:nvPr/>
        </p:nvSpPr>
        <p:spPr>
          <a:xfrm>
            <a:off x="8594408" y="4501255"/>
            <a:ext cx="2881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Trainer: Arun Kumar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7B7AE0-4521-9FAF-B647-E4700D3B4F2C}"/>
              </a:ext>
            </a:extLst>
          </p:cNvPr>
          <p:cNvSpPr txBox="1"/>
          <p:nvPr/>
        </p:nvSpPr>
        <p:spPr>
          <a:xfrm>
            <a:off x="5620703" y="5042716"/>
            <a:ext cx="6392227" cy="579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875"/>
              </a:lnSpc>
            </a:pPr>
            <a:r>
              <a:rPr lang="en-US" sz="180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github</a:t>
            </a:r>
            <a:r>
              <a:rPr lang="en-US" sz="18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80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link:</a:t>
            </a:r>
            <a:r>
              <a:rPr lang="en-US" sz="1800" u="sng" dirty="0" err="1">
                <a:solidFill>
                  <a:srgbClr val="0540AD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US" sz="1800" u="sng" dirty="0">
                <a:solidFill>
                  <a:srgbClr val="0540AD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://github.com/Mehak-deep-</a:t>
            </a:r>
            <a:r>
              <a:rPr lang="en-US" sz="1800" u="sng" dirty="0" err="1">
                <a:solidFill>
                  <a:srgbClr val="0540AD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kaur</a:t>
            </a:r>
            <a:r>
              <a:rPr lang="en-US" sz="1800" u="sng" dirty="0">
                <a:solidFill>
                  <a:srgbClr val="0540AD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/Credit-Card-Churn-</a:t>
            </a:r>
            <a:r>
              <a:rPr lang="en-US" sz="1800" u="sng" dirty="0" err="1">
                <a:solidFill>
                  <a:srgbClr val="0540AD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Predic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34956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A135D6F-E8CA-9714-25CB-45DB4FA08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346" y="0"/>
            <a:ext cx="5042654" cy="68580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902225F-F969-C43C-6A85-0A5E4CFC67C1}"/>
              </a:ext>
            </a:extLst>
          </p:cNvPr>
          <p:cNvSpPr/>
          <p:nvPr/>
        </p:nvSpPr>
        <p:spPr>
          <a:xfrm>
            <a:off x="302300" y="1289209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Thank You</a:t>
            </a:r>
            <a:endParaRPr lang="en-US" sz="89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DFB0F73B-B38C-12B6-A39F-094602CF6ADF}"/>
              </a:ext>
            </a:extLst>
          </p:cNvPr>
          <p:cNvSpPr/>
          <p:nvPr/>
        </p:nvSpPr>
        <p:spPr>
          <a:xfrm>
            <a:off x="302300" y="304704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 appreciate your time and attention. Your insights are valuable.</a:t>
            </a:r>
            <a:endParaRPr lang="en-US" sz="17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E088598F-A7F5-D663-68C0-1396B0B981F4}"/>
              </a:ext>
            </a:extLst>
          </p:cNvPr>
          <p:cNvSpPr/>
          <p:nvPr/>
        </p:nvSpPr>
        <p:spPr>
          <a:xfrm>
            <a:off x="1559123" y="3750112"/>
            <a:ext cx="504265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Questions &amp; Discussion</a:t>
            </a:r>
            <a:endParaRPr lang="en-US" sz="35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29556F42-E416-78E7-B307-C8796045D9FB}"/>
              </a:ext>
            </a:extLst>
          </p:cNvPr>
          <p:cNvSpPr/>
          <p:nvPr/>
        </p:nvSpPr>
        <p:spPr>
          <a:xfrm>
            <a:off x="302300" y="46572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564285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769F630-C0E7-4AD1-19F5-91BC862B8D1F}"/>
              </a:ext>
            </a:extLst>
          </p:cNvPr>
          <p:cNvSpPr/>
          <p:nvPr/>
        </p:nvSpPr>
        <p:spPr>
          <a:xfrm>
            <a:off x="176570" y="668060"/>
            <a:ext cx="36670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1043EFE2-B102-547C-768B-26FEBC1FE44F}"/>
              </a:ext>
            </a:extLst>
          </p:cNvPr>
          <p:cNvSpPr/>
          <p:nvPr/>
        </p:nvSpPr>
        <p:spPr>
          <a:xfrm>
            <a:off x="176570" y="1830467"/>
            <a:ext cx="1179064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project aims to predict customers likely to churn (cease credit card usage) based on behavioral and demographic data. The machine learning pipeline uses a Random Forest classifier, combined with careful data cleaning, feature engineering, and scaling.</a:t>
            </a:r>
            <a:endParaRPr lang="en-US" sz="175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AD010C20-FBD7-420B-A3F6-3FCF6DCF321E}"/>
              </a:ext>
            </a:extLst>
          </p:cNvPr>
          <p:cNvSpPr/>
          <p:nvPr/>
        </p:nvSpPr>
        <p:spPr>
          <a:xfrm>
            <a:off x="459821" y="3162121"/>
            <a:ext cx="11001969" cy="963811"/>
          </a:xfrm>
          <a:prstGeom prst="roundRect">
            <a:avLst>
              <a:gd name="adj" fmla="val 21181"/>
            </a:avLst>
          </a:prstGeom>
          <a:solidFill>
            <a:srgbClr val="FCF2B5"/>
          </a:solidFill>
          <a:ln/>
        </p:spPr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8ECD955E-FAC5-97A8-F6A8-B3807A85A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92" y="3519487"/>
            <a:ext cx="183324" cy="226814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8F5DE9B0-D7A8-CA84-0DB4-475E3A513D4C}"/>
              </a:ext>
            </a:extLst>
          </p:cNvPr>
          <p:cNvSpPr/>
          <p:nvPr/>
        </p:nvSpPr>
        <p:spPr>
          <a:xfrm>
            <a:off x="913687" y="3457813"/>
            <a:ext cx="7811094" cy="576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Every churned customer represents lost transaction fees, interest income, and potential lifetime value.</a:t>
            </a:r>
            <a:endParaRPr lang="en-US" sz="17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56A3413B-506F-4148-38D6-6C700B848FEA}"/>
              </a:ext>
            </a:extLst>
          </p:cNvPr>
          <p:cNvSpPr/>
          <p:nvPr/>
        </p:nvSpPr>
        <p:spPr>
          <a:xfrm>
            <a:off x="176570" y="4506635"/>
            <a:ext cx="268926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20%</a:t>
            </a:r>
            <a:endParaRPr lang="en-US" sz="58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E89BBC2C-7C1A-1289-8751-67EF61F6A450}"/>
              </a:ext>
            </a:extLst>
          </p:cNvPr>
          <p:cNvSpPr/>
          <p:nvPr/>
        </p:nvSpPr>
        <p:spPr>
          <a:xfrm>
            <a:off x="1097280" y="5538430"/>
            <a:ext cx="16988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Average industry churn rate</a:t>
            </a:r>
            <a:endParaRPr lang="en-US" sz="22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2DB8B0CE-7E31-487D-5A77-62DC11E7DE5C}"/>
              </a:ext>
            </a:extLst>
          </p:cNvPr>
          <p:cNvSpPr/>
          <p:nvPr/>
        </p:nvSpPr>
        <p:spPr>
          <a:xfrm>
            <a:off x="4618673" y="4506635"/>
            <a:ext cx="268926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5x</a:t>
            </a:r>
            <a:endParaRPr lang="en-US" sz="5850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2C6665A8-4A0F-3D48-CCC3-D8EBBF74A56C}"/>
              </a:ext>
            </a:extLst>
          </p:cNvPr>
          <p:cNvSpPr/>
          <p:nvPr/>
        </p:nvSpPr>
        <p:spPr>
          <a:xfrm>
            <a:off x="5098256" y="5538430"/>
            <a:ext cx="20689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Cost to acquire vs retain</a:t>
            </a:r>
            <a:endParaRPr lang="en-US" sz="220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2C245DDC-7775-932A-E345-1EE30400F2D2}"/>
              </a:ext>
            </a:extLst>
          </p:cNvPr>
          <p:cNvSpPr/>
          <p:nvPr/>
        </p:nvSpPr>
        <p:spPr>
          <a:xfrm>
            <a:off x="9060775" y="4506635"/>
            <a:ext cx="268926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70%</a:t>
            </a:r>
            <a:endParaRPr lang="en-US" sz="585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59E6740B-197A-DD7D-5E17-18E09FB0C03A}"/>
              </a:ext>
            </a:extLst>
          </p:cNvPr>
          <p:cNvSpPr/>
          <p:nvPr/>
        </p:nvSpPr>
        <p:spPr>
          <a:xfrm>
            <a:off x="9722407" y="5538430"/>
            <a:ext cx="18334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Our model accuracy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906567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DE05683-EC21-1F5B-D34B-36042A28F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844" y="0"/>
            <a:ext cx="4867156" cy="68580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FE56ECB4-0D63-DC19-ED14-B4A3468D5C2C}"/>
              </a:ext>
            </a:extLst>
          </p:cNvPr>
          <p:cNvSpPr/>
          <p:nvPr/>
        </p:nvSpPr>
        <p:spPr>
          <a:xfrm>
            <a:off x="487026" y="6113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Dataset Exploration</a:t>
            </a:r>
            <a:endParaRPr lang="en-US" sz="44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74950CF4-0237-370E-0781-7632021F15A4}"/>
              </a:ext>
            </a:extLst>
          </p:cNvPr>
          <p:cNvSpPr/>
          <p:nvPr/>
        </p:nvSpPr>
        <p:spPr>
          <a:xfrm>
            <a:off x="303493" y="1732240"/>
            <a:ext cx="6177318" cy="2633543"/>
          </a:xfrm>
          <a:prstGeom prst="roundRect">
            <a:avLst>
              <a:gd name="adj" fmla="val 7752"/>
            </a:avLst>
          </a:prstGeom>
          <a:solidFill>
            <a:srgbClr val="CEE6FD"/>
          </a:solidFill>
          <a:ln/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5EE646ED-012B-5D89-69FC-BF57979E9B33}"/>
              </a:ext>
            </a:extLst>
          </p:cNvPr>
          <p:cNvSpPr/>
          <p:nvPr/>
        </p:nvSpPr>
        <p:spPr>
          <a:xfrm>
            <a:off x="793790" y="21332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Features</a:t>
            </a:r>
            <a:endParaRPr lang="en-US" sz="22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62579803-BD01-48D8-633C-28D1B0854BCA}"/>
              </a:ext>
            </a:extLst>
          </p:cNvPr>
          <p:cNvSpPr/>
          <p:nvPr/>
        </p:nvSpPr>
        <p:spPr>
          <a:xfrm>
            <a:off x="631984" y="2598359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CustomerID, Gender, Age</a:t>
            </a:r>
            <a:endParaRPr lang="en-US" sz="17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1A6A5FB0-0AD1-4912-B4B6-388FC5A9F149}"/>
              </a:ext>
            </a:extLst>
          </p:cNvPr>
          <p:cNvSpPr/>
          <p:nvPr/>
        </p:nvSpPr>
        <p:spPr>
          <a:xfrm>
            <a:off x="530305" y="3020496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Tenure, Balance, NumOfProducts</a:t>
            </a:r>
            <a:endParaRPr lang="en-US" sz="17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D0276BD7-7F23-BD96-A8C3-B0E096A61C33}"/>
              </a:ext>
            </a:extLst>
          </p:cNvPr>
          <p:cNvSpPr/>
          <p:nvPr/>
        </p:nvSpPr>
        <p:spPr>
          <a:xfrm>
            <a:off x="530304" y="341489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HasCrCard, IsActiveMember</a:t>
            </a:r>
            <a:endParaRPr lang="en-US" sz="175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C00FDF8F-F02A-08E4-1BDD-D6E03CE98667}"/>
              </a:ext>
            </a:extLst>
          </p:cNvPr>
          <p:cNvSpPr/>
          <p:nvPr/>
        </p:nvSpPr>
        <p:spPr>
          <a:xfrm>
            <a:off x="530304" y="376195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EstimatedSalary, Churn</a:t>
            </a:r>
            <a:endParaRPr lang="en-US" sz="175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F6D62ED6-1355-5FD0-8C7F-3319D84075AD}"/>
              </a:ext>
            </a:extLst>
          </p:cNvPr>
          <p:cNvSpPr/>
          <p:nvPr/>
        </p:nvSpPr>
        <p:spPr>
          <a:xfrm>
            <a:off x="303493" y="4628552"/>
            <a:ext cx="6177318" cy="1805940"/>
          </a:xfrm>
          <a:prstGeom prst="roundRect">
            <a:avLst>
              <a:gd name="adj" fmla="val 11304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1A3AEBE8-5F08-F4D9-D2C9-619532768554}"/>
              </a:ext>
            </a:extLst>
          </p:cNvPr>
          <p:cNvSpPr/>
          <p:nvPr/>
        </p:nvSpPr>
        <p:spPr>
          <a:xfrm>
            <a:off x="556917" y="49599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Target Variable</a:t>
            </a:r>
            <a:endParaRPr lang="en-US" sz="220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2CCC2876-9E51-8524-B4F7-B88E37D73C44}"/>
              </a:ext>
            </a:extLst>
          </p:cNvPr>
          <p:cNvSpPr/>
          <p:nvPr/>
        </p:nvSpPr>
        <p:spPr>
          <a:xfrm>
            <a:off x="487026" y="544460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Churn (0 = Stays, 1 = Leaves)</a:t>
            </a:r>
            <a:endParaRPr lang="en-US" sz="1750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558B9F6E-FE21-2F76-07DC-57E08653AF39}"/>
              </a:ext>
            </a:extLst>
          </p:cNvPr>
          <p:cNvSpPr/>
          <p:nvPr/>
        </p:nvSpPr>
        <p:spPr>
          <a:xfrm>
            <a:off x="487025" y="580751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model predicts this binary outcome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906875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FF2EDF7-5E7A-B919-565A-24D96832B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76530" cy="68580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D84B1FE1-3185-051D-BF01-9A412E7093B7}"/>
              </a:ext>
            </a:extLst>
          </p:cNvPr>
          <p:cNvSpPr/>
          <p:nvPr/>
        </p:nvSpPr>
        <p:spPr>
          <a:xfrm>
            <a:off x="6198870" y="30575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Cleaning &amp; Preprocessing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9C350465-DD3D-0309-279F-8E220CAA9849}"/>
              </a:ext>
            </a:extLst>
          </p:cNvPr>
          <p:cNvSpPr/>
          <p:nvPr/>
        </p:nvSpPr>
        <p:spPr>
          <a:xfrm>
            <a:off x="6322814" y="2067401"/>
            <a:ext cx="30048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Challenges Addressed</a:t>
            </a:r>
            <a:endParaRPr lang="en-US" sz="22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C50395BE-62A9-E7EB-BF28-7B4C69760BF8}"/>
              </a:ext>
            </a:extLst>
          </p:cNvPr>
          <p:cNvSpPr/>
          <p:nvPr/>
        </p:nvSpPr>
        <p:spPr>
          <a:xfrm>
            <a:off x="6198869" y="261818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Inconsistent categorical data (case sensitivity, typos)</a:t>
            </a:r>
            <a:endParaRPr lang="en-US" sz="17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FEEC2FD0-CA90-3DEE-F651-01CAD73092D2}"/>
              </a:ext>
            </a:extLst>
          </p:cNvPr>
          <p:cNvSpPr/>
          <p:nvPr/>
        </p:nvSpPr>
        <p:spPr>
          <a:xfrm>
            <a:off x="6096000" y="32532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Missing values (imputed with median/mode)</a:t>
            </a:r>
            <a:endParaRPr lang="en-US" sz="17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2CA8CDE7-681C-934A-C277-3512CED08BB3}"/>
              </a:ext>
            </a:extLst>
          </p:cNvPr>
          <p:cNvSpPr/>
          <p:nvPr/>
        </p:nvSpPr>
        <p:spPr>
          <a:xfrm>
            <a:off x="6096000" y="383452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Outliers (capped using IQR method)</a:t>
            </a:r>
            <a:endParaRPr lang="en-US" sz="17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2B1F0F23-EB39-53FC-0128-7D2852F1D948}"/>
              </a:ext>
            </a:extLst>
          </p:cNvPr>
          <p:cNvSpPr/>
          <p:nvPr/>
        </p:nvSpPr>
        <p:spPr>
          <a:xfrm>
            <a:off x="6096000" y="448091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Categorical encoding (one-hot)</a:t>
            </a:r>
            <a:endParaRPr lang="en-US" sz="1750" dirty="0"/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51E8F805-C37B-71F3-606C-26D1473241BE}"/>
              </a:ext>
            </a:extLst>
          </p:cNvPr>
          <p:cNvSpPr/>
          <p:nvPr/>
        </p:nvSpPr>
        <p:spPr>
          <a:xfrm>
            <a:off x="5803345" y="4862631"/>
            <a:ext cx="6141006" cy="1689616"/>
          </a:xfrm>
          <a:prstGeom prst="roundRect">
            <a:avLst>
              <a:gd name="adj" fmla="val 12082"/>
            </a:avLst>
          </a:prstGeom>
          <a:solidFill>
            <a:srgbClr val="B5DAFC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10" name="Image 1" descr="preencoded.png">
            <a:extLst>
              <a:ext uri="{FF2B5EF4-FFF2-40B4-BE49-F238E27FC236}">
                <a16:creationId xmlns:a16="http://schemas.microsoft.com/office/drawing/2014/main" id="{A6D05257-C762-F8A2-471A-3F7AD741F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814" y="5915382"/>
            <a:ext cx="283488" cy="226814"/>
          </a:xfrm>
          <a:prstGeom prst="rect">
            <a:avLst/>
          </a:prstGeom>
        </p:spPr>
      </p:pic>
      <p:sp>
        <p:nvSpPr>
          <p:cNvPr id="11" name="Text 7">
            <a:extLst>
              <a:ext uri="{FF2B5EF4-FFF2-40B4-BE49-F238E27FC236}">
                <a16:creationId xmlns:a16="http://schemas.microsoft.com/office/drawing/2014/main" id="{540F288A-E38F-AD77-805D-6DE3E9CF379C}"/>
              </a:ext>
            </a:extLst>
          </p:cNvPr>
          <p:cNvSpPr/>
          <p:nvPr/>
        </p:nvSpPr>
        <p:spPr>
          <a:xfrm>
            <a:off x="6198869" y="5201958"/>
            <a:ext cx="518261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Clean data is the foundation of accurate predictions. Our rigorous preprocessing ensures the model learns from quality information.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51644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9B412E8-51D9-82B0-152D-BB69BAAA5732}"/>
              </a:ext>
            </a:extLst>
          </p:cNvPr>
          <p:cNvSpPr/>
          <p:nvPr/>
        </p:nvSpPr>
        <p:spPr>
          <a:xfrm>
            <a:off x="142280" y="286822"/>
            <a:ext cx="52106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Exploratory Data Analysis</a:t>
            </a:r>
            <a:endParaRPr lang="en-US" sz="445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9885DAF2-93B0-057D-560A-7554AFA0C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18" y="1677829"/>
            <a:ext cx="2729627" cy="3042761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8807333C-39A3-4BE0-081D-DC375F9DF6D1}"/>
              </a:ext>
            </a:extLst>
          </p:cNvPr>
          <p:cNvSpPr/>
          <p:nvPr/>
        </p:nvSpPr>
        <p:spPr>
          <a:xfrm>
            <a:off x="803911" y="5309116"/>
            <a:ext cx="21639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Age Distribution</a:t>
            </a:r>
            <a:endParaRPr lang="en-US" sz="22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2C9694A0-C049-A379-8F81-26EDAAC9BFDC}"/>
              </a:ext>
            </a:extLst>
          </p:cNvPr>
          <p:cNvSpPr/>
          <p:nvPr/>
        </p:nvSpPr>
        <p:spPr>
          <a:xfrm>
            <a:off x="451234" y="5799533"/>
            <a:ext cx="31739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Analyzed customer age groups to identify demographic patterns</a:t>
            </a:r>
            <a:endParaRPr lang="en-US" sz="1750" dirty="0"/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2B02DE92-7C46-3144-35B8-C0C69B763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490" y="1449229"/>
            <a:ext cx="2882888" cy="3455039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E615130B-02D2-A82B-150C-37DA0CA1E0F0}"/>
              </a:ext>
            </a:extLst>
          </p:cNvPr>
          <p:cNvSpPr/>
          <p:nvPr/>
        </p:nvSpPr>
        <p:spPr>
          <a:xfrm>
            <a:off x="5246014" y="5309116"/>
            <a:ext cx="21639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Gender Analysis</a:t>
            </a:r>
            <a:endParaRPr lang="en-US" sz="220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DD4D9AE4-0317-F282-5CD3-8C2718ECB71D}"/>
              </a:ext>
            </a:extLst>
          </p:cNvPr>
          <p:cNvSpPr/>
          <p:nvPr/>
        </p:nvSpPr>
        <p:spPr>
          <a:xfrm>
            <a:off x="4584384" y="5667969"/>
            <a:ext cx="3173994" cy="1058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Examined churn patterns across different gender segments</a:t>
            </a:r>
            <a:endParaRPr lang="en-US" sz="1750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AA929B54-E497-F40D-6CEC-B4982BC6B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8973" y="1563528"/>
            <a:ext cx="2729627" cy="3042761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09DD1E68-06EB-1AFF-D5E7-FABEFB77D92D}"/>
              </a:ext>
            </a:extLst>
          </p:cNvPr>
          <p:cNvSpPr/>
          <p:nvPr/>
        </p:nvSpPr>
        <p:spPr>
          <a:xfrm>
            <a:off x="9333787" y="5294472"/>
            <a:ext cx="21639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Correlation Matrix</a:t>
            </a:r>
            <a:endParaRPr lang="en-US" sz="220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549ECE1F-AE55-05EF-9B1E-DCE5445C1D6A}"/>
              </a:ext>
            </a:extLst>
          </p:cNvPr>
          <p:cNvSpPr/>
          <p:nvPr/>
        </p:nvSpPr>
        <p:spPr>
          <a:xfrm>
            <a:off x="8828763" y="5792626"/>
            <a:ext cx="31739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Identified key factors influencing customer churn decisions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981287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31C4FD1-FDC0-68D8-F2B1-AD9A1614394F}"/>
              </a:ext>
            </a:extLst>
          </p:cNvPr>
          <p:cNvSpPr/>
          <p:nvPr/>
        </p:nvSpPr>
        <p:spPr>
          <a:xfrm>
            <a:off x="588050" y="390763"/>
            <a:ext cx="71655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Engineering Magic</a:t>
            </a:r>
            <a:endParaRPr lang="en-US" sz="445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685BD296-63EF-C218-CE23-C5620BBF3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50" y="1439704"/>
            <a:ext cx="1134070" cy="2191345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9146A2AA-0909-090E-346F-3A7BEA61ACD6}"/>
              </a:ext>
            </a:extLst>
          </p:cNvPr>
          <p:cNvSpPr/>
          <p:nvPr/>
        </p:nvSpPr>
        <p:spPr>
          <a:xfrm>
            <a:off x="1948934" y="16665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Created New Insights</a:t>
            </a:r>
            <a:endParaRPr lang="en-US" sz="22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923E0247-563D-4C3E-0F07-FB2B7D67689E}"/>
              </a:ext>
            </a:extLst>
          </p:cNvPr>
          <p:cNvSpPr/>
          <p:nvPr/>
        </p:nvSpPr>
        <p:spPr>
          <a:xfrm>
            <a:off x="1948934" y="2156936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BalanceSalaryRatio = Balance / (EstimatedSalary + 1)</a:t>
            </a:r>
            <a:endParaRPr lang="en-US" sz="17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2C61FB3E-62E3-FE85-2E9D-665DA712B91D}"/>
              </a:ext>
            </a:extLst>
          </p:cNvPr>
          <p:cNvSpPr/>
          <p:nvPr/>
        </p:nvSpPr>
        <p:spPr>
          <a:xfrm>
            <a:off x="1948934" y="2599134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TenurePerProduct = Tenure / (NumOfProducts + 1)</a:t>
            </a:r>
            <a:endParaRPr lang="en-US" sz="17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55EBEA89-E7C4-5D31-68FF-A5221D349F48}"/>
              </a:ext>
            </a:extLst>
          </p:cNvPr>
          <p:cNvSpPr/>
          <p:nvPr/>
        </p:nvSpPr>
        <p:spPr>
          <a:xfrm>
            <a:off x="1948934" y="3041333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IsHighValueCustomer flag (based on 75th percentile balance)</a:t>
            </a:r>
            <a:endParaRPr lang="en-US" sz="1750" dirty="0"/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77F0267F-A98E-C82C-9846-9D840324B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50" y="3631049"/>
            <a:ext cx="1134070" cy="1360884"/>
          </a:xfrm>
          <a:prstGeom prst="rect">
            <a:avLst/>
          </a:prstGeom>
        </p:spPr>
      </p:pic>
      <p:sp>
        <p:nvSpPr>
          <p:cNvPr id="9" name="Text 5">
            <a:extLst>
              <a:ext uri="{FF2B5EF4-FFF2-40B4-BE49-F238E27FC236}">
                <a16:creationId xmlns:a16="http://schemas.microsoft.com/office/drawing/2014/main" id="{EE83F521-78D9-2508-8C51-5957E375D53A}"/>
              </a:ext>
            </a:extLst>
          </p:cNvPr>
          <p:cNvSpPr/>
          <p:nvPr/>
        </p:nvSpPr>
        <p:spPr>
          <a:xfrm>
            <a:off x="1948934" y="38578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Applied Scaling</a:t>
            </a:r>
            <a:endParaRPr lang="en-US" sz="2200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1619CC83-5E56-5535-1E60-207D648D7AE0}"/>
              </a:ext>
            </a:extLst>
          </p:cNvPr>
          <p:cNvSpPr/>
          <p:nvPr/>
        </p:nvSpPr>
        <p:spPr>
          <a:xfrm>
            <a:off x="1948934" y="4348282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MinMaxScaler normalized numerical features to prevent bias from different scales</a:t>
            </a:r>
            <a:endParaRPr lang="en-US" sz="1750" dirty="0"/>
          </a:p>
        </p:txBody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01B3ACBE-6E0D-D358-5DD5-3B315C0C0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50" y="4991933"/>
            <a:ext cx="1134070" cy="1360884"/>
          </a:xfrm>
          <a:prstGeom prst="rect">
            <a:avLst/>
          </a:prstGeom>
        </p:spPr>
      </p:pic>
      <p:sp>
        <p:nvSpPr>
          <p:cNvPr id="12" name="Text 7">
            <a:extLst>
              <a:ext uri="{FF2B5EF4-FFF2-40B4-BE49-F238E27FC236}">
                <a16:creationId xmlns:a16="http://schemas.microsoft.com/office/drawing/2014/main" id="{F3FC67C3-BB80-63B8-C76D-6790FF7B27AA}"/>
              </a:ext>
            </a:extLst>
          </p:cNvPr>
          <p:cNvSpPr/>
          <p:nvPr/>
        </p:nvSpPr>
        <p:spPr>
          <a:xfrm>
            <a:off x="1948934" y="52187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Final Feature Set</a:t>
            </a:r>
            <a:endParaRPr lang="en-US" sz="2200" dirty="0"/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FF596804-1B37-287C-25F7-A42B4A976B16}"/>
              </a:ext>
            </a:extLst>
          </p:cNvPr>
          <p:cNvSpPr/>
          <p:nvPr/>
        </p:nvSpPr>
        <p:spPr>
          <a:xfrm>
            <a:off x="1948934" y="5709166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Combined scaled numbers, one-hot encoded variables, and engineered features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337640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4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0B485A3-A028-FCA9-6A60-B047A48C235A}"/>
              </a:ext>
            </a:extLst>
          </p:cNvPr>
          <p:cNvSpPr/>
          <p:nvPr/>
        </p:nvSpPr>
        <p:spPr>
          <a:xfrm>
            <a:off x="445770" y="0"/>
            <a:ext cx="6437471" cy="693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 Training &amp; Results</a:t>
            </a:r>
            <a:endParaRPr lang="en-US" sz="43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FB4901D4-A442-1549-742C-235812AC0F18}"/>
              </a:ext>
            </a:extLst>
          </p:cNvPr>
          <p:cNvSpPr/>
          <p:nvPr/>
        </p:nvSpPr>
        <p:spPr>
          <a:xfrm>
            <a:off x="445770" y="1249085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Models Tried:</a:t>
            </a:r>
            <a:endParaRPr lang="en-US" sz="21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37DAF4DD-904A-872E-4A77-C82F88C07C5D}"/>
              </a:ext>
            </a:extLst>
          </p:cNvPr>
          <p:cNvSpPr/>
          <p:nvPr/>
        </p:nvSpPr>
        <p:spPr>
          <a:xfrm>
            <a:off x="445770" y="1818204"/>
            <a:ext cx="6267093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Logistic Regression</a:t>
            </a:r>
            <a:endParaRPr lang="en-US" sz="17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C5AA86F5-393B-6E67-06DE-1A74CB8B81F9}"/>
              </a:ext>
            </a:extLst>
          </p:cNvPr>
          <p:cNvSpPr/>
          <p:nvPr/>
        </p:nvSpPr>
        <p:spPr>
          <a:xfrm>
            <a:off x="445770" y="2251115"/>
            <a:ext cx="6267093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Random Forest</a:t>
            </a:r>
            <a:endParaRPr lang="en-US" sz="17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FA05F2D2-42CE-A00D-B3B5-ED6C9A5891FF}"/>
              </a:ext>
            </a:extLst>
          </p:cNvPr>
          <p:cNvSpPr/>
          <p:nvPr/>
        </p:nvSpPr>
        <p:spPr>
          <a:xfrm>
            <a:off x="445770" y="2828449"/>
            <a:ext cx="4146352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Training &amp; Evaluation Approach</a:t>
            </a:r>
            <a:endParaRPr lang="en-US" sz="215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E141BB31-3D2B-789A-5EF8-2A919159B5A5}"/>
              </a:ext>
            </a:extLst>
          </p:cNvPr>
          <p:cNvSpPr/>
          <p:nvPr/>
        </p:nvSpPr>
        <p:spPr>
          <a:xfrm>
            <a:off x="445770" y="3397568"/>
            <a:ext cx="6267093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Train-test split (e.g., 80-20)</a:t>
            </a:r>
            <a:endParaRPr lang="en-US" sz="17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66D96C45-162E-FFFA-FA59-32C8889B995A}"/>
              </a:ext>
            </a:extLst>
          </p:cNvPr>
          <p:cNvSpPr/>
          <p:nvPr/>
        </p:nvSpPr>
        <p:spPr>
          <a:xfrm>
            <a:off x="445770" y="3830479"/>
            <a:ext cx="6267093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Scaling </a:t>
            </a:r>
            <a:endParaRPr lang="en-US" sz="170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8C5B9816-A4B7-47D9-27C5-94167BA4F039}"/>
              </a:ext>
            </a:extLst>
          </p:cNvPr>
          <p:cNvSpPr/>
          <p:nvPr/>
        </p:nvSpPr>
        <p:spPr>
          <a:xfrm>
            <a:off x="445770" y="4407813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Metrics Used</a:t>
            </a:r>
            <a:endParaRPr lang="en-US" sz="215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42A1B495-634C-1C47-7CCA-328256EEB581}"/>
              </a:ext>
            </a:extLst>
          </p:cNvPr>
          <p:cNvSpPr/>
          <p:nvPr/>
        </p:nvSpPr>
        <p:spPr>
          <a:xfrm>
            <a:off x="445770" y="4976932"/>
            <a:ext cx="6267093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Accuracy</a:t>
            </a:r>
            <a:endParaRPr lang="en-US" sz="17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39048FE7-90E3-46BD-2BA6-981A103F8786}"/>
              </a:ext>
            </a:extLst>
          </p:cNvPr>
          <p:cNvSpPr/>
          <p:nvPr/>
        </p:nvSpPr>
        <p:spPr>
          <a:xfrm>
            <a:off x="445770" y="5409843"/>
            <a:ext cx="6267093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Precision</a:t>
            </a:r>
            <a:endParaRPr lang="en-US" sz="170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FD701C5E-6E84-7E97-340C-110131A18C3C}"/>
              </a:ext>
            </a:extLst>
          </p:cNvPr>
          <p:cNvSpPr/>
          <p:nvPr/>
        </p:nvSpPr>
        <p:spPr>
          <a:xfrm>
            <a:off x="445770" y="5842754"/>
            <a:ext cx="6267093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Recall</a:t>
            </a:r>
            <a:endParaRPr lang="en-US" sz="1700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4BFC0958-E2CC-1DAA-90F6-8251DD347C7E}"/>
              </a:ext>
            </a:extLst>
          </p:cNvPr>
          <p:cNvSpPr/>
          <p:nvPr/>
        </p:nvSpPr>
        <p:spPr>
          <a:xfrm>
            <a:off x="445770" y="6275666"/>
            <a:ext cx="6267093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F1-Score</a:t>
            </a:r>
            <a:endParaRPr lang="en-US" sz="1700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517D2353-E2C9-B0CF-627D-94A07D3A0E49}"/>
              </a:ext>
            </a:extLst>
          </p:cNvPr>
          <p:cNvSpPr/>
          <p:nvPr/>
        </p:nvSpPr>
        <p:spPr>
          <a:xfrm>
            <a:off x="7262217" y="1249085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Performance Metrics</a:t>
            </a:r>
            <a:endParaRPr lang="en-US" sz="2150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450B1F9F-F07F-28DE-BCCE-526781024F08}"/>
              </a:ext>
            </a:extLst>
          </p:cNvPr>
          <p:cNvSpPr/>
          <p:nvPr/>
        </p:nvSpPr>
        <p:spPr>
          <a:xfrm>
            <a:off x="7262217" y="1956912"/>
            <a:ext cx="6267093" cy="877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900"/>
              </a:lnSpc>
              <a:buNone/>
            </a:pPr>
            <a:r>
              <a:rPr lang="en-US" sz="6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70%</a:t>
            </a:r>
            <a:endParaRPr lang="en-US" sz="6900" dirty="0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49A686AC-94BE-645F-83AD-F7FFF49EEBB3}"/>
              </a:ext>
            </a:extLst>
          </p:cNvPr>
          <p:cNvSpPr/>
          <p:nvPr/>
        </p:nvSpPr>
        <p:spPr>
          <a:xfrm>
            <a:off x="9007673" y="3111699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Accuracy</a:t>
            </a:r>
            <a:endParaRPr lang="en-US" sz="2150" dirty="0"/>
          </a:p>
        </p:txBody>
      </p:sp>
      <p:pic>
        <p:nvPicPr>
          <p:cNvPr id="17" name="Image 0" descr="preencoded.png">
            <a:extLst>
              <a:ext uri="{FF2B5EF4-FFF2-40B4-BE49-F238E27FC236}">
                <a16:creationId xmlns:a16="http://schemas.microsoft.com/office/drawing/2014/main" id="{EA1FBFFA-2C9F-039A-40E7-5818B836D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817" y="3802976"/>
            <a:ext cx="3541991" cy="26503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FE820DE-7F83-317C-243D-0664937AB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3832" y="3646666"/>
            <a:ext cx="3929130" cy="266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342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4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D45387B-5BF8-1200-7126-6E8ADAE3C921}"/>
              </a:ext>
            </a:extLst>
          </p:cNvPr>
          <p:cNvSpPr/>
          <p:nvPr/>
        </p:nvSpPr>
        <p:spPr>
          <a:xfrm>
            <a:off x="473751" y="920591"/>
            <a:ext cx="534724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Future Work / Improvements</a:t>
            </a:r>
            <a:endParaRPr lang="en-US" sz="35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1D61D26B-2893-6F55-CF31-20225FF71E08}"/>
              </a:ext>
            </a:extLst>
          </p:cNvPr>
          <p:cNvSpPr/>
          <p:nvPr/>
        </p:nvSpPr>
        <p:spPr>
          <a:xfrm>
            <a:off x="473751" y="1941195"/>
            <a:ext cx="1133344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Model Enhancements: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Explore advanced algorithms such as Gradient Boosting, XGBoost, or Neural Networks to potentially improve prediction accuracy and handle class imbalance better.</a:t>
            </a:r>
            <a:endParaRPr lang="en-US" sz="17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CE9B06AA-55F5-E343-031A-1670671B5133}"/>
              </a:ext>
            </a:extLst>
          </p:cNvPr>
          <p:cNvSpPr/>
          <p:nvPr/>
        </p:nvSpPr>
        <p:spPr>
          <a:xfrm>
            <a:off x="473751" y="3109198"/>
            <a:ext cx="1133344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Deepen Feature Engineering: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Incorporate additional behavioral data, temporal features, and customer interaction metrics to increase model explanatory power and predictive strength.</a:t>
            </a:r>
            <a:endParaRPr lang="en-US" sz="17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3CD9AB3D-F503-0D93-A53D-4815CE1A3EEC}"/>
              </a:ext>
            </a:extLst>
          </p:cNvPr>
          <p:cNvSpPr/>
          <p:nvPr/>
        </p:nvSpPr>
        <p:spPr>
          <a:xfrm>
            <a:off x="473751" y="4277201"/>
            <a:ext cx="1133344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Hyperparameter Tuning: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 automated techniques like Grid Search or Bayesian Optimization to find optimal model configurations for improved performance.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924928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400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809BE4E-9009-B8B7-ABE2-26FD1286D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97692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591CB34-A103-3A82-C3BB-2C4B27FC2226}"/>
              </a:ext>
            </a:extLst>
          </p:cNvPr>
          <p:cNvSpPr/>
          <p:nvPr/>
        </p:nvSpPr>
        <p:spPr>
          <a:xfrm>
            <a:off x="485180" y="3145512"/>
            <a:ext cx="571702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Summary and Conclusions</a:t>
            </a:r>
            <a:endParaRPr lang="en-US" sz="35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184BCFB7-128B-834A-61AE-F42AA5A0BF7E}"/>
              </a:ext>
            </a:extLst>
          </p:cNvPr>
          <p:cNvSpPr/>
          <p:nvPr/>
        </p:nvSpPr>
        <p:spPr>
          <a:xfrm>
            <a:off x="153711" y="3984544"/>
            <a:ext cx="12038290" cy="473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Successfully built a </a:t>
            </a:r>
            <a:r>
              <a:rPr lang="en-US" sz="17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Random Forest based churn prediction model</a:t>
            </a: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leveraging rich behavioral and demographic data.</a:t>
            </a:r>
            <a:endParaRPr lang="en-US" sz="17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D938B6B5-3693-BE1B-099E-B91F64EB846E}"/>
              </a:ext>
            </a:extLst>
          </p:cNvPr>
          <p:cNvSpPr/>
          <p:nvPr/>
        </p:nvSpPr>
        <p:spPr>
          <a:xfrm>
            <a:off x="153711" y="4509252"/>
            <a:ext cx="120382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Implemented a </a:t>
            </a:r>
            <a:r>
              <a:rPr lang="en-US" sz="17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clean, modular pipeline</a:t>
            </a: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covering data cleaning, EDA, feature engineering, model training, evaluation, and prediction, enabling reproducibility and automation.</a:t>
            </a:r>
            <a:endParaRPr lang="en-US" sz="17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E7796759-4220-3B8F-6A3A-04C62FC8D2C1}"/>
              </a:ext>
            </a:extLst>
          </p:cNvPr>
          <p:cNvSpPr/>
          <p:nvPr/>
        </p:nvSpPr>
        <p:spPr>
          <a:xfrm>
            <a:off x="153711" y="5286609"/>
            <a:ext cx="118477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Simulated </a:t>
            </a: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production-grade deployment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by integrating with MySQL database, demonstrating how real customer data can be scored for churn risk.</a:t>
            </a:r>
            <a:endParaRPr lang="en-US" sz="17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CF89F11A-38B5-B225-63FF-609EA256ECC9}"/>
              </a:ext>
            </a:extLst>
          </p:cNvPr>
          <p:cNvSpPr/>
          <p:nvPr/>
        </p:nvSpPr>
        <p:spPr>
          <a:xfrm>
            <a:off x="153711" y="6063967"/>
            <a:ext cx="11847789" cy="634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Achieved balanced predictive performance (~70% accuracy), providing actionable insights for early customer retention efforts.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314302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4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522</Words>
  <Application>Microsoft Office PowerPoint</Application>
  <PresentationFormat>Widescreen</PresentationFormat>
  <Paragraphs>73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Instrument Sans Medium</vt:lpstr>
      <vt:lpstr>Instrument Sans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Mehakdeep Kaur</dc:creator>
  <cp:lastModifiedBy>Mehakdeep Kaur</cp:lastModifiedBy>
  <cp:revision>1</cp:revision>
  <dcterms:created xsi:type="dcterms:W3CDTF">2025-08-08T05:26:08Z</dcterms:created>
  <dcterms:modified xsi:type="dcterms:W3CDTF">2025-08-08T07:23:15Z</dcterms:modified>
</cp:coreProperties>
</file>